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79"/>
  </p:normalViewPr>
  <p:slideViewPr>
    <p:cSldViewPr snapToGrid="0" snapToObjects="1">
      <p:cViewPr>
        <p:scale>
          <a:sx n="65" d="100"/>
          <a:sy n="65" d="100"/>
        </p:scale>
        <p:origin x="1856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058A3-FC6C-564D-88AA-62FC63AFE1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Compliance  &amp; Substantive Testing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26C660-FB2E-D349-B393-FE65470C0B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STMIK WIDYA CIPTA DHARMA</a:t>
            </a:r>
          </a:p>
        </p:txBody>
      </p:sp>
    </p:spTree>
    <p:extLst>
      <p:ext uri="{BB962C8B-B14F-4D97-AF65-F5344CB8AC3E}">
        <p14:creationId xmlns:p14="http://schemas.microsoft.com/office/powerpoint/2010/main" val="235770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2ECE9-1FA9-D54F-8B0B-DC26DB0E6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purpose of getting evidence?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E253D-1460-F844-B15B-1BCD9F8B1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It is a </a:t>
            </a:r>
            <a:r>
              <a:rPr lang="en-US" sz="3200" b="1" dirty="0"/>
              <a:t>requirement</a:t>
            </a:r>
            <a:r>
              <a:rPr lang="en-US" sz="3200" dirty="0"/>
              <a:t> that the compliance officers conclusion is based on </a:t>
            </a:r>
            <a:r>
              <a:rPr lang="en-US" sz="3200" b="1" dirty="0"/>
              <a:t>sufficient, competent evidence</a:t>
            </a:r>
          </a:p>
        </p:txBody>
      </p:sp>
    </p:spTree>
    <p:extLst>
      <p:ext uri="{BB962C8B-B14F-4D97-AF65-F5344CB8AC3E}">
        <p14:creationId xmlns:p14="http://schemas.microsoft.com/office/powerpoint/2010/main" val="221365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813B1-54DB-D240-8A5D-42CF3703D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be obtain evidence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3102298-923C-924C-892C-C525137FDAA6}"/>
              </a:ext>
            </a:extLst>
          </p:cNvPr>
          <p:cNvSpPr/>
          <p:nvPr/>
        </p:nvSpPr>
        <p:spPr>
          <a:xfrm>
            <a:off x="5503332" y="437570"/>
            <a:ext cx="5317067" cy="778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Compliance Office Observation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22D639-EDA8-9444-BD06-3C95D7375EE3}"/>
              </a:ext>
            </a:extLst>
          </p:cNvPr>
          <p:cNvSpPr/>
          <p:nvPr/>
        </p:nvSpPr>
        <p:spPr>
          <a:xfrm>
            <a:off x="5503332" y="1335036"/>
            <a:ext cx="5317067" cy="778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Notes from Interview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B5C899-F5C3-1A44-8E6B-8CCE4CF88C89}"/>
              </a:ext>
            </a:extLst>
          </p:cNvPr>
          <p:cNvSpPr/>
          <p:nvPr/>
        </p:nvSpPr>
        <p:spPr>
          <a:xfrm>
            <a:off x="5503331" y="2232502"/>
            <a:ext cx="5317067" cy="778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Internal Documentation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306A43-66F6-F649-800A-AFBF4C71440B}"/>
              </a:ext>
            </a:extLst>
          </p:cNvPr>
          <p:cNvSpPr/>
          <p:nvPr/>
        </p:nvSpPr>
        <p:spPr>
          <a:xfrm>
            <a:off x="5503330" y="3129968"/>
            <a:ext cx="5317067" cy="778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Contract with external parties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164EFF-1A6B-AB4D-8E5A-3DAD1252F756}"/>
              </a:ext>
            </a:extLst>
          </p:cNvPr>
          <p:cNvSpPr/>
          <p:nvPr/>
        </p:nvSpPr>
        <p:spPr>
          <a:xfrm>
            <a:off x="5503329" y="4027434"/>
            <a:ext cx="5317067" cy="778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Result of compliance test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CCB8E87-A8DA-9341-95C7-5FCA3D944126}"/>
              </a:ext>
            </a:extLst>
          </p:cNvPr>
          <p:cNvSpPr/>
          <p:nvPr/>
        </p:nvSpPr>
        <p:spPr>
          <a:xfrm>
            <a:off x="5503328" y="4924900"/>
            <a:ext cx="5317067" cy="778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 Performance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4CE34B-AC78-7A47-85BB-8E888F149ADD}"/>
              </a:ext>
            </a:extLst>
          </p:cNvPr>
          <p:cNvSpPr/>
          <p:nvPr/>
        </p:nvSpPr>
        <p:spPr>
          <a:xfrm>
            <a:off x="5503327" y="5853532"/>
            <a:ext cx="5317067" cy="778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Confirmation</a:t>
            </a:r>
          </a:p>
        </p:txBody>
      </p:sp>
    </p:spTree>
    <p:extLst>
      <p:ext uri="{BB962C8B-B14F-4D97-AF65-F5344CB8AC3E}">
        <p14:creationId xmlns:p14="http://schemas.microsoft.com/office/powerpoint/2010/main" val="366332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243D5-0C96-DD42-9B47-1BD336D37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re-performance</a:t>
            </a:r>
          </a:p>
        </p:txBody>
      </p:sp>
      <p:pic>
        <p:nvPicPr>
          <p:cNvPr id="6" name="Graphic 5" descr="Man">
            <a:extLst>
              <a:ext uri="{FF2B5EF4-FFF2-40B4-BE49-F238E27FC236}">
                <a16:creationId xmlns:a16="http://schemas.microsoft.com/office/drawing/2014/main" id="{04575367-10D4-BE4A-B7C1-0E4F1AC4FC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93581" y="2098437"/>
            <a:ext cx="914400" cy="914400"/>
          </a:xfrm>
          <a:prstGeom prst="rect">
            <a:avLst/>
          </a:prstGeom>
        </p:spPr>
      </p:pic>
      <p:pic>
        <p:nvPicPr>
          <p:cNvPr id="8" name="Graphic 7" descr="User">
            <a:extLst>
              <a:ext uri="{FF2B5EF4-FFF2-40B4-BE49-F238E27FC236}">
                <a16:creationId xmlns:a16="http://schemas.microsoft.com/office/drawing/2014/main" id="{73560F6B-5DA2-FB4A-A568-192B2DE74C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07356" y="2098437"/>
            <a:ext cx="914400" cy="914400"/>
          </a:xfrm>
          <a:prstGeom prst="rect">
            <a:avLst/>
          </a:prstGeom>
        </p:spPr>
      </p:pic>
      <p:pic>
        <p:nvPicPr>
          <p:cNvPr id="10" name="Graphic 9" descr="Paper">
            <a:extLst>
              <a:ext uri="{FF2B5EF4-FFF2-40B4-BE49-F238E27FC236}">
                <a16:creationId xmlns:a16="http://schemas.microsoft.com/office/drawing/2014/main" id="{B355E256-490C-6340-B840-93F3350F87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98978" y="2172877"/>
            <a:ext cx="914400" cy="914400"/>
          </a:xfrm>
          <a:prstGeom prst="rect">
            <a:avLst/>
          </a:prstGeom>
        </p:spPr>
      </p:pic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3651F19F-36E1-5F4C-A4BF-2DD24EEF34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591227"/>
              </p:ext>
            </p:extLst>
          </p:nvPr>
        </p:nvGraphicFramePr>
        <p:xfrm>
          <a:off x="5012266" y="3874548"/>
          <a:ext cx="67588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3867">
                  <a:extLst>
                    <a:ext uri="{9D8B030D-6E8A-4147-A177-3AD203B41FA5}">
                      <a16:colId xmlns:a16="http://schemas.microsoft.com/office/drawing/2014/main" val="744219223"/>
                    </a:ext>
                  </a:extLst>
                </a:gridCol>
                <a:gridCol w="2075533">
                  <a:extLst>
                    <a:ext uri="{9D8B030D-6E8A-4147-A177-3AD203B41FA5}">
                      <a16:colId xmlns:a16="http://schemas.microsoft.com/office/drawing/2014/main" val="3014427632"/>
                    </a:ext>
                  </a:extLst>
                </a:gridCol>
                <a:gridCol w="1689700">
                  <a:extLst>
                    <a:ext uri="{9D8B030D-6E8A-4147-A177-3AD203B41FA5}">
                      <a16:colId xmlns:a16="http://schemas.microsoft.com/office/drawing/2014/main" val="1933737419"/>
                    </a:ext>
                  </a:extLst>
                </a:gridCol>
                <a:gridCol w="1689700">
                  <a:extLst>
                    <a:ext uri="{9D8B030D-6E8A-4147-A177-3AD203B41FA5}">
                      <a16:colId xmlns:a16="http://schemas.microsoft.com/office/drawing/2014/main" val="17301634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Basic 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Overtime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Hourly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Payment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512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$10000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</a:t>
                      </a:r>
                      <a:r>
                        <a:rPr lang="en-US" dirty="0" err="1"/>
                        <a:t>hrs</a:t>
                      </a:r>
                      <a:r>
                        <a:rPr lang="en-US" dirty="0"/>
                        <a:t> + 50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610934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6A8D065B-F54C-D340-81A6-5DB9E611B29B}"/>
              </a:ext>
            </a:extLst>
          </p:cNvPr>
          <p:cNvSpPr/>
          <p:nvPr/>
        </p:nvSpPr>
        <p:spPr>
          <a:xfrm>
            <a:off x="5350933" y="474133"/>
            <a:ext cx="2032000" cy="584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Finance </a:t>
            </a:r>
            <a:r>
              <a:rPr lang="en-US" dirty="0" err="1"/>
              <a:t>Departement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51E13D-3A69-0C4C-9620-6D391CAED96E}"/>
              </a:ext>
            </a:extLst>
          </p:cNvPr>
          <p:cNvSpPr txBox="1"/>
          <p:nvPr/>
        </p:nvSpPr>
        <p:spPr>
          <a:xfrm>
            <a:off x="5350933" y="3141134"/>
            <a:ext cx="1807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Prepare Payroll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DAEA64-AFCC-7F45-B8F8-3268DB9BB50B}"/>
              </a:ext>
            </a:extLst>
          </p:cNvPr>
          <p:cNvSpPr txBox="1"/>
          <p:nvPr/>
        </p:nvSpPr>
        <p:spPr>
          <a:xfrm>
            <a:off x="9550781" y="1751303"/>
            <a:ext cx="63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</a:t>
            </a:r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6A869A9D-4976-CD41-B048-8348733E4164}"/>
              </a:ext>
            </a:extLst>
          </p:cNvPr>
          <p:cNvSpPr/>
          <p:nvPr/>
        </p:nvSpPr>
        <p:spPr>
          <a:xfrm>
            <a:off x="7739413" y="2710086"/>
            <a:ext cx="1185333" cy="3771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5B99125-F7B5-7047-8DBF-E9B737207169}"/>
              </a:ext>
            </a:extLst>
          </p:cNvPr>
          <p:cNvSpPr txBox="1"/>
          <p:nvPr/>
        </p:nvSpPr>
        <p:spPr>
          <a:xfrm>
            <a:off x="9093581" y="3220918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$10,000/ Month</a:t>
            </a:r>
          </a:p>
        </p:txBody>
      </p:sp>
      <p:pic>
        <p:nvPicPr>
          <p:cNvPr id="18" name="Graphic 17" descr="Speech">
            <a:extLst>
              <a:ext uri="{FF2B5EF4-FFF2-40B4-BE49-F238E27FC236}">
                <a16:creationId xmlns:a16="http://schemas.microsoft.com/office/drawing/2014/main" id="{6DC838C6-38D8-234E-8815-ACC6BF42F3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570008" y="24023"/>
            <a:ext cx="2325902" cy="232590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3671502-568E-2E4E-AA39-DB6C45FD409B}"/>
              </a:ext>
            </a:extLst>
          </p:cNvPr>
          <p:cNvSpPr txBox="1"/>
          <p:nvPr/>
        </p:nvSpPr>
        <p:spPr>
          <a:xfrm>
            <a:off x="7903392" y="408737"/>
            <a:ext cx="16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Can you add more hours in and I give you $500</a:t>
            </a:r>
          </a:p>
        </p:txBody>
      </p:sp>
      <p:pic>
        <p:nvPicPr>
          <p:cNvPr id="21" name="Graphic 20" descr="Nervous face with no fill">
            <a:extLst>
              <a:ext uri="{FF2B5EF4-FFF2-40B4-BE49-F238E27FC236}">
                <a16:creationId xmlns:a16="http://schemas.microsoft.com/office/drawing/2014/main" id="{06EF7322-3603-4945-B4C9-38518CECDA9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90907" y="194439"/>
            <a:ext cx="1280159" cy="1280159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9D18F097-F703-B147-8234-CDEB9C86A25A}"/>
              </a:ext>
            </a:extLst>
          </p:cNvPr>
          <p:cNvSpPr/>
          <p:nvPr/>
        </p:nvSpPr>
        <p:spPr>
          <a:xfrm>
            <a:off x="7113378" y="4492487"/>
            <a:ext cx="1155979" cy="313880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9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F9A77-8D79-B442-95B6-CD34EA1F7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Confirmation</a:t>
            </a:r>
          </a:p>
        </p:txBody>
      </p:sp>
      <p:pic>
        <p:nvPicPr>
          <p:cNvPr id="6" name="Graphic 5" descr="Man">
            <a:extLst>
              <a:ext uri="{FF2B5EF4-FFF2-40B4-BE49-F238E27FC236}">
                <a16:creationId xmlns:a16="http://schemas.microsoft.com/office/drawing/2014/main" id="{E40E7389-DE0A-BD4D-BA67-BE0042EE8E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731233"/>
            <a:ext cx="914400" cy="914400"/>
          </a:xfrm>
          <a:prstGeom prst="rect">
            <a:avLst/>
          </a:prstGeom>
        </p:spPr>
      </p:pic>
      <p:pic>
        <p:nvPicPr>
          <p:cNvPr id="8" name="Graphic 7" descr="School boy">
            <a:extLst>
              <a:ext uri="{FF2B5EF4-FFF2-40B4-BE49-F238E27FC236}">
                <a16:creationId xmlns:a16="http://schemas.microsoft.com/office/drawing/2014/main" id="{FC721399-0211-0B44-A98F-167E600C3F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85548" y="1731234"/>
            <a:ext cx="914400" cy="914400"/>
          </a:xfrm>
          <a:prstGeom prst="rect">
            <a:avLst/>
          </a:prstGeom>
        </p:spPr>
      </p:pic>
      <p:pic>
        <p:nvPicPr>
          <p:cNvPr id="10" name="Graphic 9" descr="School girl">
            <a:extLst>
              <a:ext uri="{FF2B5EF4-FFF2-40B4-BE49-F238E27FC236}">
                <a16:creationId xmlns:a16="http://schemas.microsoft.com/office/drawing/2014/main" id="{FD19C4C9-F065-F245-8541-3E1AE5A75C2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4510659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3C8761F-97E3-534D-9B3A-2023081B930F}"/>
              </a:ext>
            </a:extLst>
          </p:cNvPr>
          <p:cNvSpPr txBox="1"/>
          <p:nvPr/>
        </p:nvSpPr>
        <p:spPr>
          <a:xfrm>
            <a:off x="5218043" y="986423"/>
            <a:ext cx="1755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A</a:t>
            </a:r>
          </a:p>
          <a:p>
            <a:r>
              <a:rPr lang="en-US" dirty="0"/>
              <a:t>IT Officer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35D03E-FF46-A34F-A2AB-7E7FC03072E5}"/>
              </a:ext>
            </a:extLst>
          </p:cNvPr>
          <p:cNvSpPr txBox="1"/>
          <p:nvPr/>
        </p:nvSpPr>
        <p:spPr>
          <a:xfrm>
            <a:off x="9501522" y="1084902"/>
            <a:ext cx="29820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Company  B</a:t>
            </a:r>
          </a:p>
          <a:p>
            <a:r>
              <a:rPr lang="en-US" dirty="0"/>
              <a:t>Outsource IT Developer</a:t>
            </a: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FF2E1BCB-3606-5844-AA1C-8A3386511EE7}"/>
              </a:ext>
            </a:extLst>
          </p:cNvPr>
          <p:cNvSpPr/>
          <p:nvPr/>
        </p:nvSpPr>
        <p:spPr>
          <a:xfrm>
            <a:off x="7474226" y="1431235"/>
            <a:ext cx="1371600" cy="5367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9212399F-29EB-6A44-9D17-0352E33C432F}"/>
              </a:ext>
            </a:extLst>
          </p:cNvPr>
          <p:cNvSpPr/>
          <p:nvPr/>
        </p:nvSpPr>
        <p:spPr>
          <a:xfrm rot="10800000">
            <a:off x="7250765" y="2009667"/>
            <a:ext cx="1371600" cy="5367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C7FA45DA-6ED3-1248-B2A4-903C553AF51B}"/>
              </a:ext>
            </a:extLst>
          </p:cNvPr>
          <p:cNvSpPr/>
          <p:nvPr/>
        </p:nvSpPr>
        <p:spPr>
          <a:xfrm>
            <a:off x="5903843" y="3021496"/>
            <a:ext cx="420756" cy="13292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152952-FAC0-A44D-B564-C8AC361F6041}"/>
              </a:ext>
            </a:extLst>
          </p:cNvPr>
          <p:cNvSpPr txBox="1"/>
          <p:nvPr/>
        </p:nvSpPr>
        <p:spPr>
          <a:xfrm>
            <a:off x="5446642" y="5430821"/>
            <a:ext cx="1755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Compliance Officer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13AFF7-6B59-F14B-949D-7309DB6E2EDE}"/>
              </a:ext>
            </a:extLst>
          </p:cNvPr>
          <p:cNvSpPr txBox="1"/>
          <p:nvPr/>
        </p:nvSpPr>
        <p:spPr>
          <a:xfrm>
            <a:off x="6282307" y="3452898"/>
            <a:ext cx="152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$2 M Invoice</a:t>
            </a:r>
          </a:p>
        </p:txBody>
      </p:sp>
      <p:sp>
        <p:nvSpPr>
          <p:cNvPr id="18" name="Oval Callout 17">
            <a:extLst>
              <a:ext uri="{FF2B5EF4-FFF2-40B4-BE49-F238E27FC236}">
                <a16:creationId xmlns:a16="http://schemas.microsoft.com/office/drawing/2014/main" id="{CA122E67-2DDF-604B-B101-F6C88281070A}"/>
              </a:ext>
            </a:extLst>
          </p:cNvPr>
          <p:cNvSpPr/>
          <p:nvPr/>
        </p:nvSpPr>
        <p:spPr>
          <a:xfrm>
            <a:off x="6600241" y="4215996"/>
            <a:ext cx="2408298" cy="1074279"/>
          </a:xfrm>
          <a:prstGeom prst="wedgeEllipseCallout">
            <a:avLst>
              <a:gd name="adj1" fmla="val -57976"/>
              <a:gd name="adj2" fmla="val 365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Cost $2M to develop system ?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A6B2F346-B66C-D342-9116-94CB43D0F0B1}"/>
              </a:ext>
            </a:extLst>
          </p:cNvPr>
          <p:cNvSpPr/>
          <p:nvPr/>
        </p:nvSpPr>
        <p:spPr>
          <a:xfrm rot="18996813">
            <a:off x="8674213" y="3210874"/>
            <a:ext cx="1371600" cy="5367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36DEE9-1DD6-0D4E-A887-20CFE88510AD}"/>
              </a:ext>
            </a:extLst>
          </p:cNvPr>
          <p:cNvSpPr txBox="1"/>
          <p:nvPr/>
        </p:nvSpPr>
        <p:spPr>
          <a:xfrm>
            <a:off x="9338421" y="3637564"/>
            <a:ext cx="1441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Check with </a:t>
            </a:r>
          </a:p>
          <a:p>
            <a:r>
              <a:rPr lang="en-US" dirty="0"/>
              <a:t>Company 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9FD639-0F43-3047-99BB-CCF5A3CFDE76}"/>
              </a:ext>
            </a:extLst>
          </p:cNvPr>
          <p:cNvSpPr txBox="1"/>
          <p:nvPr/>
        </p:nvSpPr>
        <p:spPr>
          <a:xfrm>
            <a:off x="6973956" y="848326"/>
            <a:ext cx="2342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Requestd</a:t>
            </a:r>
            <a:r>
              <a:rPr lang="en-US" dirty="0"/>
              <a:t> for system</a:t>
            </a:r>
          </a:p>
          <a:p>
            <a:r>
              <a:rPr lang="en-US" dirty="0"/>
              <a:t>Development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DF1C1A-9A7D-1A46-B437-8AF74DC1847B}"/>
              </a:ext>
            </a:extLst>
          </p:cNvPr>
          <p:cNvSpPr txBox="1"/>
          <p:nvPr/>
        </p:nvSpPr>
        <p:spPr>
          <a:xfrm>
            <a:off x="7533263" y="2513798"/>
            <a:ext cx="14752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Developed</a:t>
            </a:r>
          </a:p>
          <a:p>
            <a:r>
              <a:rPr lang="en-US" dirty="0"/>
              <a:t>New System</a:t>
            </a:r>
          </a:p>
        </p:txBody>
      </p:sp>
    </p:spTree>
    <p:extLst>
      <p:ext uri="{BB962C8B-B14F-4D97-AF65-F5344CB8AC3E}">
        <p14:creationId xmlns:p14="http://schemas.microsoft.com/office/powerpoint/2010/main" val="134669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53EC1-C029-364C-9E62-9622D1412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determinants to evaluate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22763-4E71-C243-9E03-9187ABB62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Independence</a:t>
            </a:r>
            <a:r>
              <a:rPr lang="en-US" sz="3200" dirty="0"/>
              <a:t> of the provider of the evidence</a:t>
            </a:r>
          </a:p>
          <a:p>
            <a:r>
              <a:rPr lang="en-US" sz="3200" b="1" dirty="0"/>
              <a:t>Qualification</a:t>
            </a:r>
            <a:r>
              <a:rPr lang="en-US" sz="3200" dirty="0"/>
              <a:t> of the individual providing the information or evidence</a:t>
            </a:r>
          </a:p>
          <a:p>
            <a:r>
              <a:rPr lang="en-US" sz="3200" b="1" dirty="0"/>
              <a:t>Objectivity</a:t>
            </a:r>
            <a:r>
              <a:rPr lang="en-US" sz="3200" dirty="0"/>
              <a:t> of the evidence</a:t>
            </a:r>
          </a:p>
          <a:p>
            <a:r>
              <a:rPr lang="en-US" sz="3200" b="1" dirty="0"/>
              <a:t>Timing</a:t>
            </a:r>
            <a:r>
              <a:rPr lang="en-US" sz="3200" dirty="0"/>
              <a:t> of the evidence</a:t>
            </a:r>
          </a:p>
        </p:txBody>
      </p:sp>
    </p:spTree>
    <p:extLst>
      <p:ext uri="{BB962C8B-B14F-4D97-AF65-F5344CB8AC3E}">
        <p14:creationId xmlns:p14="http://schemas.microsoft.com/office/powerpoint/2010/main" val="152526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36B61-D240-2442-B871-165EDBEAD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techniques to get evidence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29A5-471E-7043-ACFA-52D84D08E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Review IS organization Structure</a:t>
            </a:r>
          </a:p>
          <a:p>
            <a:r>
              <a:rPr lang="en-US" sz="2800" dirty="0"/>
              <a:t>Review IS Policies and procedures</a:t>
            </a:r>
          </a:p>
          <a:p>
            <a:r>
              <a:rPr lang="en-US" sz="2800" dirty="0"/>
              <a:t>Review IS Documentation</a:t>
            </a:r>
          </a:p>
          <a:p>
            <a:r>
              <a:rPr lang="en-US" sz="2800" dirty="0" err="1"/>
              <a:t>Interiview</a:t>
            </a:r>
            <a:r>
              <a:rPr lang="en-US" sz="2800" dirty="0"/>
              <a:t> Appropriate Personnel</a:t>
            </a:r>
          </a:p>
          <a:p>
            <a:r>
              <a:rPr lang="en-US" sz="2800" dirty="0"/>
              <a:t>Observe Process and employee Performance</a:t>
            </a:r>
          </a:p>
        </p:txBody>
      </p:sp>
    </p:spTree>
    <p:extLst>
      <p:ext uri="{BB962C8B-B14F-4D97-AF65-F5344CB8AC3E}">
        <p14:creationId xmlns:p14="http://schemas.microsoft.com/office/powerpoint/2010/main" val="326943562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2307</TotalTime>
  <Words>194</Words>
  <Application>Microsoft Macintosh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 Light</vt:lpstr>
      <vt:lpstr>Rockwell</vt:lpstr>
      <vt:lpstr>Wingdings</vt:lpstr>
      <vt:lpstr>Atlas</vt:lpstr>
      <vt:lpstr>Compliance  &amp; Substantive Testing</vt:lpstr>
      <vt:lpstr>What is the purpose of getting evidence?</vt:lpstr>
      <vt:lpstr>How can be obtain evidence</vt:lpstr>
      <vt:lpstr>What is re-performance</vt:lpstr>
      <vt:lpstr>What is Confirmation</vt:lpstr>
      <vt:lpstr>What are the determinants to evaluate evidence</vt:lpstr>
      <vt:lpstr>What are the techniques to get evidence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Compliance  &amp; Substantive Testing</dc:title>
  <dc:creator>Microsoft Office User</dc:creator>
  <cp:lastModifiedBy>Microsoft Office User</cp:lastModifiedBy>
  <cp:revision>10</cp:revision>
  <dcterms:created xsi:type="dcterms:W3CDTF">2021-11-05T11:49:25Z</dcterms:created>
  <dcterms:modified xsi:type="dcterms:W3CDTF">2021-11-07T02:17:17Z</dcterms:modified>
</cp:coreProperties>
</file>