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79"/>
  </p:normalViewPr>
  <p:slideViewPr>
    <p:cSldViewPr snapToGrid="0" snapToObjects="1">
      <p:cViewPr varScale="1">
        <p:scale>
          <a:sx n="76" d="100"/>
          <a:sy n="76" d="100"/>
        </p:scale>
        <p:origin x="216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2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2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18" Type="http://schemas.openxmlformats.org/officeDocument/2006/relationships/image" Target="../media/image21.png"/><Relationship Id="rId3" Type="http://schemas.openxmlformats.org/officeDocument/2006/relationships/image" Target="../media/image2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" Type="http://schemas.openxmlformats.org/officeDocument/2006/relationships/image" Target="../media/image1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19" Type="http://schemas.openxmlformats.org/officeDocument/2006/relationships/image" Target="../media/image22.sv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058A3-FC6C-564D-88AA-62FC63AFE1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Compliance  &amp; Substantive Testing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6C660-FB2E-D349-B393-FE65470C0B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STMIK WIDYA CIPTA DHARMA</a:t>
            </a:r>
          </a:p>
        </p:txBody>
      </p:sp>
    </p:spTree>
    <p:extLst>
      <p:ext uri="{BB962C8B-B14F-4D97-AF65-F5344CB8AC3E}">
        <p14:creationId xmlns:p14="http://schemas.microsoft.com/office/powerpoint/2010/main" val="235770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2ECE9-1FA9-D54F-8B0B-DC26DB0E6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compliance testing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E253D-1460-F844-B15B-1BCD9F8B1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Determine whether employee follow </a:t>
            </a:r>
            <a:r>
              <a:rPr lang="en-US" sz="3200" b="1" dirty="0"/>
              <a:t>policies &amp; procedures </a:t>
            </a:r>
            <a:r>
              <a:rPr lang="en-US" sz="3200" dirty="0"/>
              <a:t>of senior management and laws and regulation from regulators</a:t>
            </a:r>
          </a:p>
        </p:txBody>
      </p:sp>
    </p:spTree>
    <p:extLst>
      <p:ext uri="{BB962C8B-B14F-4D97-AF65-F5344CB8AC3E}">
        <p14:creationId xmlns:p14="http://schemas.microsoft.com/office/powerpoint/2010/main" val="221365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0AA60-97CE-E740-87B4-BD2D7F54E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IT 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17142-9E37-D043-9F4C-8C5EEAD08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Policy</a:t>
            </a:r>
            <a:r>
              <a:rPr lang="en-US" sz="3200" dirty="0"/>
              <a:t> : Change password 1-3 months</a:t>
            </a:r>
          </a:p>
          <a:p>
            <a:r>
              <a:rPr lang="en-US" sz="3200" b="1" dirty="0"/>
              <a:t>Compliance testing</a:t>
            </a:r>
            <a:r>
              <a:rPr lang="en-US" sz="3200" dirty="0"/>
              <a:t> : check if employees follow this policy</a:t>
            </a:r>
          </a:p>
        </p:txBody>
      </p:sp>
    </p:spTree>
    <p:extLst>
      <p:ext uri="{BB962C8B-B14F-4D97-AF65-F5344CB8AC3E}">
        <p14:creationId xmlns:p14="http://schemas.microsoft.com/office/powerpoint/2010/main" val="245353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BFE09-6754-8F4C-9379-BB404F39F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Classical case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4A2F2-0011-2F49-B9A2-834A76200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Bank account balance $123.45</a:t>
            </a:r>
          </a:p>
          <a:p>
            <a:r>
              <a:rPr lang="en-US" sz="3200" dirty="0"/>
              <a:t>Actual bank account balance $123.456789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DCB8D1-4868-3647-A79E-60C7BE7AF848}"/>
              </a:ext>
            </a:extLst>
          </p:cNvPr>
          <p:cNvSpPr/>
          <p:nvPr/>
        </p:nvSpPr>
        <p:spPr>
          <a:xfrm>
            <a:off x="6900863" y="3829050"/>
            <a:ext cx="903529" cy="54292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2E89D4BF-DBB5-E54B-A98E-D0E91BE71754}"/>
              </a:ext>
            </a:extLst>
          </p:cNvPr>
          <p:cNvSpPr/>
          <p:nvPr/>
        </p:nvSpPr>
        <p:spPr>
          <a:xfrm rot="1683268">
            <a:off x="7968522" y="4604122"/>
            <a:ext cx="1799449" cy="557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Person eating">
            <a:extLst>
              <a:ext uri="{FF2B5EF4-FFF2-40B4-BE49-F238E27FC236}">
                <a16:creationId xmlns:a16="http://schemas.microsoft.com/office/drawing/2014/main" id="{5C684204-EEE8-AF4C-A7F2-35A7DE669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75861" y="5114925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FD40E67-D634-A44B-B249-EC790FCB164E}"/>
              </a:ext>
            </a:extLst>
          </p:cNvPr>
          <p:cNvSpPr txBox="1"/>
          <p:nvPr/>
        </p:nvSpPr>
        <p:spPr>
          <a:xfrm rot="1780291">
            <a:off x="8370295" y="4048810"/>
            <a:ext cx="1611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Collected by </a:t>
            </a:r>
          </a:p>
          <a:p>
            <a:r>
              <a:rPr lang="en-US" dirty="0"/>
              <a:t>programmer</a:t>
            </a:r>
          </a:p>
        </p:txBody>
      </p:sp>
      <p:pic>
        <p:nvPicPr>
          <p:cNvPr id="10" name="Graphic 9" descr="Open book">
            <a:extLst>
              <a:ext uri="{FF2B5EF4-FFF2-40B4-BE49-F238E27FC236}">
                <a16:creationId xmlns:a16="http://schemas.microsoft.com/office/drawing/2014/main" id="{557FD2D1-3894-FF42-9D98-58BF985880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63389" y="5401590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6BC59CA-A169-7942-803B-6E8C404221E3}"/>
              </a:ext>
            </a:extLst>
          </p:cNvPr>
          <p:cNvSpPr txBox="1"/>
          <p:nvPr/>
        </p:nvSpPr>
        <p:spPr>
          <a:xfrm>
            <a:off x="6572131" y="6332780"/>
            <a:ext cx="2464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Management</a:t>
            </a:r>
          </a:p>
        </p:txBody>
      </p:sp>
      <p:pic>
        <p:nvPicPr>
          <p:cNvPr id="13" name="Graphic 12" descr="Police">
            <a:extLst>
              <a:ext uri="{FF2B5EF4-FFF2-40B4-BE49-F238E27FC236}">
                <a16:creationId xmlns:a16="http://schemas.microsoft.com/office/drawing/2014/main" id="{40BDA231-B642-3840-A87C-09DC98EACB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59227" y="4637350"/>
            <a:ext cx="914400" cy="914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94DCAD5-EE8A-734B-90D6-344AC2F2548F}"/>
              </a:ext>
            </a:extLst>
          </p:cNvPr>
          <p:cNvSpPr txBox="1"/>
          <p:nvPr/>
        </p:nvSpPr>
        <p:spPr>
          <a:xfrm>
            <a:off x="4938560" y="5572125"/>
            <a:ext cx="1359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New Policy</a:t>
            </a:r>
          </a:p>
        </p:txBody>
      </p:sp>
    </p:spTree>
    <p:extLst>
      <p:ext uri="{BB962C8B-B14F-4D97-AF65-F5344CB8AC3E}">
        <p14:creationId xmlns:p14="http://schemas.microsoft.com/office/powerpoint/2010/main" val="296004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E966-0E34-0A4D-9E4A-770506E9B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Management in New Policy</a:t>
            </a:r>
          </a:p>
        </p:txBody>
      </p:sp>
      <p:pic>
        <p:nvPicPr>
          <p:cNvPr id="5" name="Content Placeholder 4" descr="Person eating">
            <a:extLst>
              <a:ext uri="{FF2B5EF4-FFF2-40B4-BE49-F238E27FC236}">
                <a16:creationId xmlns:a16="http://schemas.microsoft.com/office/drawing/2014/main" id="{447BAD6C-335C-7E42-92D0-F20F7BD732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615545"/>
            <a:ext cx="914400" cy="914400"/>
          </a:xfrm>
        </p:spPr>
      </p:pic>
      <p:pic>
        <p:nvPicPr>
          <p:cNvPr id="7" name="Graphic 6" descr="Server">
            <a:extLst>
              <a:ext uri="{FF2B5EF4-FFF2-40B4-BE49-F238E27FC236}">
                <a16:creationId xmlns:a16="http://schemas.microsoft.com/office/drawing/2014/main" id="{66FD91A0-9190-7A4F-95CF-9E5E12694B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56134" y="1615545"/>
            <a:ext cx="914400" cy="914400"/>
          </a:xfrm>
          <a:prstGeom prst="rect">
            <a:avLst/>
          </a:prstGeom>
        </p:spPr>
      </p:pic>
      <p:pic>
        <p:nvPicPr>
          <p:cNvPr id="9" name="Graphic 8" descr="Database">
            <a:extLst>
              <a:ext uri="{FF2B5EF4-FFF2-40B4-BE49-F238E27FC236}">
                <a16:creationId xmlns:a16="http://schemas.microsoft.com/office/drawing/2014/main" id="{7ABA91FB-DE82-244E-8C62-BD72F6A076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84267" y="1460925"/>
            <a:ext cx="914400" cy="914400"/>
          </a:xfrm>
          <a:prstGeom prst="rect">
            <a:avLst/>
          </a:prstGeom>
        </p:spPr>
      </p:pic>
      <p:sp>
        <p:nvSpPr>
          <p:cNvPr id="10" name="Right Arrow 9">
            <a:extLst>
              <a:ext uri="{FF2B5EF4-FFF2-40B4-BE49-F238E27FC236}">
                <a16:creationId xmlns:a16="http://schemas.microsoft.com/office/drawing/2014/main" id="{1FAE95F4-2456-F54E-9B19-E1C595353E08}"/>
              </a:ext>
            </a:extLst>
          </p:cNvPr>
          <p:cNvSpPr/>
          <p:nvPr/>
        </p:nvSpPr>
        <p:spPr>
          <a:xfrm>
            <a:off x="6925733" y="1811867"/>
            <a:ext cx="1608667" cy="538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12" descr="Close">
            <a:extLst>
              <a:ext uri="{FF2B5EF4-FFF2-40B4-BE49-F238E27FC236}">
                <a16:creationId xmlns:a16="http://schemas.microsoft.com/office/drawing/2014/main" id="{1B2CE63D-D628-B740-8926-AF35AE345B8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78133" y="1460925"/>
            <a:ext cx="1202266" cy="1202266"/>
          </a:xfrm>
          <a:prstGeom prst="rect">
            <a:avLst/>
          </a:prstGeom>
        </p:spPr>
      </p:pic>
      <p:pic>
        <p:nvPicPr>
          <p:cNvPr id="15" name="Graphic 14" descr="School boy">
            <a:extLst>
              <a:ext uri="{FF2B5EF4-FFF2-40B4-BE49-F238E27FC236}">
                <a16:creationId xmlns:a16="http://schemas.microsoft.com/office/drawing/2014/main" id="{E0FCB259-DE3C-EF49-9EB9-2F53E486616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401733" y="4192589"/>
            <a:ext cx="914400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E595BF4-D8A9-7247-B7F1-098A7A361B52}"/>
              </a:ext>
            </a:extLst>
          </p:cNvPr>
          <p:cNvSpPr txBox="1"/>
          <p:nvPr/>
        </p:nvSpPr>
        <p:spPr>
          <a:xfrm>
            <a:off x="5291467" y="1091593"/>
            <a:ext cx="1524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Programmer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7EFF1D-0CB6-2A47-887E-29ED2178F61C}"/>
              </a:ext>
            </a:extLst>
          </p:cNvPr>
          <p:cNvSpPr txBox="1"/>
          <p:nvPr/>
        </p:nvSpPr>
        <p:spPr>
          <a:xfrm>
            <a:off x="5291467" y="5300133"/>
            <a:ext cx="1340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Supervisor</a:t>
            </a:r>
          </a:p>
        </p:txBody>
      </p:sp>
      <p:sp>
        <p:nvSpPr>
          <p:cNvPr id="18" name="Up Arrow 17">
            <a:extLst>
              <a:ext uri="{FF2B5EF4-FFF2-40B4-BE49-F238E27FC236}">
                <a16:creationId xmlns:a16="http://schemas.microsoft.com/office/drawing/2014/main" id="{064F13BD-FE3D-EF44-909A-2D2B4C20C383}"/>
              </a:ext>
            </a:extLst>
          </p:cNvPr>
          <p:cNvSpPr/>
          <p:nvPr/>
        </p:nvSpPr>
        <p:spPr>
          <a:xfrm>
            <a:off x="5733211" y="2743461"/>
            <a:ext cx="457200" cy="117157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CC5D20-FE58-F747-AE80-9D5C52D54D6A}"/>
              </a:ext>
            </a:extLst>
          </p:cNvPr>
          <p:cNvSpPr txBox="1"/>
          <p:nvPr/>
        </p:nvSpPr>
        <p:spPr>
          <a:xfrm>
            <a:off x="6553200" y="3064933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Approval</a:t>
            </a:r>
          </a:p>
        </p:txBody>
      </p:sp>
      <p:pic>
        <p:nvPicPr>
          <p:cNvPr id="21" name="Graphic 20" descr="Checklist">
            <a:extLst>
              <a:ext uri="{FF2B5EF4-FFF2-40B4-BE49-F238E27FC236}">
                <a16:creationId xmlns:a16="http://schemas.microsoft.com/office/drawing/2014/main" id="{17592430-346D-794B-8C18-9AFF311C837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222066" y="3496733"/>
            <a:ext cx="1803400" cy="1803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8B25703-F2F3-E14F-A79B-9212818F785C}"/>
              </a:ext>
            </a:extLst>
          </p:cNvPr>
          <p:cNvSpPr txBox="1"/>
          <p:nvPr/>
        </p:nvSpPr>
        <p:spPr>
          <a:xfrm>
            <a:off x="8888960" y="3730373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100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27C8D4-324B-C64B-970C-8613CDE54216}"/>
              </a:ext>
            </a:extLst>
          </p:cNvPr>
          <p:cNvSpPr txBox="1"/>
          <p:nvPr/>
        </p:nvSpPr>
        <p:spPr>
          <a:xfrm>
            <a:off x="8888960" y="4064806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101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626135-6863-1843-BFF4-25128D65C8C4}"/>
              </a:ext>
            </a:extLst>
          </p:cNvPr>
          <p:cNvSpPr txBox="1"/>
          <p:nvPr/>
        </p:nvSpPr>
        <p:spPr>
          <a:xfrm>
            <a:off x="8888960" y="4375428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102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3D32BA-24C7-D244-BC0D-D9AFD09E6950}"/>
              </a:ext>
            </a:extLst>
          </p:cNvPr>
          <p:cNvSpPr txBox="1"/>
          <p:nvPr/>
        </p:nvSpPr>
        <p:spPr>
          <a:xfrm>
            <a:off x="8888960" y="4709861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103</a:t>
            </a:r>
          </a:p>
        </p:txBody>
      </p:sp>
    </p:spTree>
    <p:extLst>
      <p:ext uri="{BB962C8B-B14F-4D97-AF65-F5344CB8AC3E}">
        <p14:creationId xmlns:p14="http://schemas.microsoft.com/office/powerpoint/2010/main" val="323593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  <p:bldP spid="17" grpId="0"/>
      <p:bldP spid="18" grpId="0" animBg="1"/>
      <p:bldP spid="19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E966-0E34-0A4D-9E4A-770506E9B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Management in New Policy</a:t>
            </a:r>
          </a:p>
        </p:txBody>
      </p:sp>
      <p:pic>
        <p:nvPicPr>
          <p:cNvPr id="5" name="Content Placeholder 4" descr="Person eating">
            <a:extLst>
              <a:ext uri="{FF2B5EF4-FFF2-40B4-BE49-F238E27FC236}">
                <a16:creationId xmlns:a16="http://schemas.microsoft.com/office/drawing/2014/main" id="{447BAD6C-335C-7E42-92D0-F20F7BD732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615545"/>
            <a:ext cx="914400" cy="914400"/>
          </a:xfrm>
        </p:spPr>
      </p:pic>
      <p:pic>
        <p:nvPicPr>
          <p:cNvPr id="7" name="Graphic 6" descr="Server">
            <a:extLst>
              <a:ext uri="{FF2B5EF4-FFF2-40B4-BE49-F238E27FC236}">
                <a16:creationId xmlns:a16="http://schemas.microsoft.com/office/drawing/2014/main" id="{66FD91A0-9190-7A4F-95CF-9E5E12694B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56134" y="1615545"/>
            <a:ext cx="914400" cy="914400"/>
          </a:xfrm>
          <a:prstGeom prst="rect">
            <a:avLst/>
          </a:prstGeom>
        </p:spPr>
      </p:pic>
      <p:pic>
        <p:nvPicPr>
          <p:cNvPr id="9" name="Graphic 8" descr="Database">
            <a:extLst>
              <a:ext uri="{FF2B5EF4-FFF2-40B4-BE49-F238E27FC236}">
                <a16:creationId xmlns:a16="http://schemas.microsoft.com/office/drawing/2014/main" id="{7ABA91FB-DE82-244E-8C62-BD72F6A076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84267" y="1460925"/>
            <a:ext cx="914400" cy="914400"/>
          </a:xfrm>
          <a:prstGeom prst="rect">
            <a:avLst/>
          </a:prstGeom>
        </p:spPr>
      </p:pic>
      <p:sp>
        <p:nvSpPr>
          <p:cNvPr id="10" name="Right Arrow 9">
            <a:extLst>
              <a:ext uri="{FF2B5EF4-FFF2-40B4-BE49-F238E27FC236}">
                <a16:creationId xmlns:a16="http://schemas.microsoft.com/office/drawing/2014/main" id="{1FAE95F4-2456-F54E-9B19-E1C595353E08}"/>
              </a:ext>
            </a:extLst>
          </p:cNvPr>
          <p:cNvSpPr/>
          <p:nvPr/>
        </p:nvSpPr>
        <p:spPr>
          <a:xfrm>
            <a:off x="6925733" y="1811867"/>
            <a:ext cx="1608667" cy="538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12" descr="Close">
            <a:extLst>
              <a:ext uri="{FF2B5EF4-FFF2-40B4-BE49-F238E27FC236}">
                <a16:creationId xmlns:a16="http://schemas.microsoft.com/office/drawing/2014/main" id="{1B2CE63D-D628-B740-8926-AF35AE345B8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78133" y="1460925"/>
            <a:ext cx="1202266" cy="1202266"/>
          </a:xfrm>
          <a:prstGeom prst="rect">
            <a:avLst/>
          </a:prstGeom>
        </p:spPr>
      </p:pic>
      <p:pic>
        <p:nvPicPr>
          <p:cNvPr id="15" name="Graphic 14" descr="School boy">
            <a:extLst>
              <a:ext uri="{FF2B5EF4-FFF2-40B4-BE49-F238E27FC236}">
                <a16:creationId xmlns:a16="http://schemas.microsoft.com/office/drawing/2014/main" id="{E0FCB259-DE3C-EF49-9EB9-2F53E486616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401733" y="4192589"/>
            <a:ext cx="914400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E595BF4-D8A9-7247-B7F1-098A7A361B52}"/>
              </a:ext>
            </a:extLst>
          </p:cNvPr>
          <p:cNvSpPr txBox="1"/>
          <p:nvPr/>
        </p:nvSpPr>
        <p:spPr>
          <a:xfrm>
            <a:off x="5291467" y="1091593"/>
            <a:ext cx="1524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Programmer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7EFF1D-0CB6-2A47-887E-29ED2178F61C}"/>
              </a:ext>
            </a:extLst>
          </p:cNvPr>
          <p:cNvSpPr txBox="1"/>
          <p:nvPr/>
        </p:nvSpPr>
        <p:spPr>
          <a:xfrm>
            <a:off x="5291467" y="5300133"/>
            <a:ext cx="1340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Supervisor</a:t>
            </a:r>
          </a:p>
        </p:txBody>
      </p:sp>
      <p:sp>
        <p:nvSpPr>
          <p:cNvPr id="18" name="Up Arrow 17">
            <a:extLst>
              <a:ext uri="{FF2B5EF4-FFF2-40B4-BE49-F238E27FC236}">
                <a16:creationId xmlns:a16="http://schemas.microsoft.com/office/drawing/2014/main" id="{064F13BD-FE3D-EF44-909A-2D2B4C20C383}"/>
              </a:ext>
            </a:extLst>
          </p:cNvPr>
          <p:cNvSpPr/>
          <p:nvPr/>
        </p:nvSpPr>
        <p:spPr>
          <a:xfrm>
            <a:off x="5733211" y="2743461"/>
            <a:ext cx="457200" cy="117157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CC5D20-FE58-F747-AE80-9D5C52D54D6A}"/>
              </a:ext>
            </a:extLst>
          </p:cNvPr>
          <p:cNvSpPr txBox="1"/>
          <p:nvPr/>
        </p:nvSpPr>
        <p:spPr>
          <a:xfrm>
            <a:off x="6553200" y="3064933"/>
            <a:ext cx="115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Approval</a:t>
            </a:r>
          </a:p>
        </p:txBody>
      </p:sp>
      <p:pic>
        <p:nvPicPr>
          <p:cNvPr id="21" name="Graphic 20" descr="Checklist">
            <a:extLst>
              <a:ext uri="{FF2B5EF4-FFF2-40B4-BE49-F238E27FC236}">
                <a16:creationId xmlns:a16="http://schemas.microsoft.com/office/drawing/2014/main" id="{17592430-346D-794B-8C18-9AFF311C837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222066" y="3496733"/>
            <a:ext cx="1803400" cy="1803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8B25703-F2F3-E14F-A79B-9212818F785C}"/>
              </a:ext>
            </a:extLst>
          </p:cNvPr>
          <p:cNvSpPr txBox="1"/>
          <p:nvPr/>
        </p:nvSpPr>
        <p:spPr>
          <a:xfrm>
            <a:off x="8888960" y="3730373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100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27C8D4-324B-C64B-970C-8613CDE54216}"/>
              </a:ext>
            </a:extLst>
          </p:cNvPr>
          <p:cNvSpPr txBox="1"/>
          <p:nvPr/>
        </p:nvSpPr>
        <p:spPr>
          <a:xfrm>
            <a:off x="8888960" y="4064806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101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626135-6863-1843-BFF4-25128D65C8C4}"/>
              </a:ext>
            </a:extLst>
          </p:cNvPr>
          <p:cNvSpPr txBox="1"/>
          <p:nvPr/>
        </p:nvSpPr>
        <p:spPr>
          <a:xfrm>
            <a:off x="8888960" y="4375428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102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3D32BA-24C7-D244-BC0D-D9AFD09E6950}"/>
              </a:ext>
            </a:extLst>
          </p:cNvPr>
          <p:cNvSpPr txBox="1"/>
          <p:nvPr/>
        </p:nvSpPr>
        <p:spPr>
          <a:xfrm>
            <a:off x="8888960" y="4709861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103</a:t>
            </a:r>
          </a:p>
        </p:txBody>
      </p:sp>
    </p:spTree>
    <p:extLst>
      <p:ext uri="{BB962C8B-B14F-4D97-AF65-F5344CB8AC3E}">
        <p14:creationId xmlns:p14="http://schemas.microsoft.com/office/powerpoint/2010/main" val="685640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E0731-93A6-4449-833B-FFD14D7B4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Substantive </a:t>
            </a:r>
            <a:br>
              <a:rPr lang="en-US" dirty="0"/>
            </a:br>
            <a:r>
              <a:rPr lang="en-US" dirty="0"/>
              <a:t>Testing</a:t>
            </a:r>
          </a:p>
        </p:txBody>
      </p:sp>
      <p:pic>
        <p:nvPicPr>
          <p:cNvPr id="4" name="Content Placeholder 4" descr="Person eating">
            <a:extLst>
              <a:ext uri="{FF2B5EF4-FFF2-40B4-BE49-F238E27FC236}">
                <a16:creationId xmlns:a16="http://schemas.microsoft.com/office/drawing/2014/main" id="{146E5215-4073-E145-A2C8-BF5F40CEE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0035" y="752447"/>
            <a:ext cx="914400" cy="914400"/>
          </a:xfrm>
          <a:prstGeom prst="rect">
            <a:avLst/>
          </a:prstGeom>
        </p:spPr>
      </p:pic>
      <p:pic>
        <p:nvPicPr>
          <p:cNvPr id="5" name="Graphic 4" descr="Server">
            <a:extLst>
              <a:ext uri="{FF2B5EF4-FFF2-40B4-BE49-F238E27FC236}">
                <a16:creationId xmlns:a16="http://schemas.microsoft.com/office/drawing/2014/main" id="{333B7551-93E7-444E-A834-ACE782B163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97369" y="752447"/>
            <a:ext cx="914400" cy="914400"/>
          </a:xfrm>
          <a:prstGeom prst="rect">
            <a:avLst/>
          </a:prstGeom>
        </p:spPr>
      </p:pic>
      <p:pic>
        <p:nvPicPr>
          <p:cNvPr id="6" name="Graphic 5" descr="Database">
            <a:extLst>
              <a:ext uri="{FF2B5EF4-FFF2-40B4-BE49-F238E27FC236}">
                <a16:creationId xmlns:a16="http://schemas.microsoft.com/office/drawing/2014/main" id="{87581441-AF96-7F46-94FB-74373507BE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25502" y="597827"/>
            <a:ext cx="914400" cy="914400"/>
          </a:xfrm>
          <a:prstGeom prst="rect">
            <a:avLst/>
          </a:prstGeom>
        </p:spPr>
      </p:pic>
      <p:sp>
        <p:nvSpPr>
          <p:cNvPr id="7" name="Right Arrow 6">
            <a:extLst>
              <a:ext uri="{FF2B5EF4-FFF2-40B4-BE49-F238E27FC236}">
                <a16:creationId xmlns:a16="http://schemas.microsoft.com/office/drawing/2014/main" id="{D313BA48-5313-A644-9B38-C6365859DC74}"/>
              </a:ext>
            </a:extLst>
          </p:cNvPr>
          <p:cNvSpPr/>
          <p:nvPr/>
        </p:nvSpPr>
        <p:spPr>
          <a:xfrm>
            <a:off x="6666968" y="948769"/>
            <a:ext cx="1608667" cy="538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 descr="Close">
            <a:extLst>
              <a:ext uri="{FF2B5EF4-FFF2-40B4-BE49-F238E27FC236}">
                <a16:creationId xmlns:a16="http://schemas.microsoft.com/office/drawing/2014/main" id="{F1A6C53A-4CBD-C743-A25B-52658E4D57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19368" y="597827"/>
            <a:ext cx="1202266" cy="1202266"/>
          </a:xfrm>
          <a:prstGeom prst="rect">
            <a:avLst/>
          </a:prstGeom>
        </p:spPr>
      </p:pic>
      <p:pic>
        <p:nvPicPr>
          <p:cNvPr id="9" name="Graphic 8" descr="School boy">
            <a:extLst>
              <a:ext uri="{FF2B5EF4-FFF2-40B4-BE49-F238E27FC236}">
                <a16:creationId xmlns:a16="http://schemas.microsoft.com/office/drawing/2014/main" id="{D77A547B-B756-2D46-BE1D-D39EB087C55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2968" y="3329491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A88317B-A040-1E49-BC16-E875B3D8E062}"/>
              </a:ext>
            </a:extLst>
          </p:cNvPr>
          <p:cNvSpPr txBox="1"/>
          <p:nvPr/>
        </p:nvSpPr>
        <p:spPr>
          <a:xfrm>
            <a:off x="5032702" y="228495"/>
            <a:ext cx="1524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Programmer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44BCB9-1B1A-AF4B-A7C6-70DE1620E221}"/>
              </a:ext>
            </a:extLst>
          </p:cNvPr>
          <p:cNvSpPr txBox="1"/>
          <p:nvPr/>
        </p:nvSpPr>
        <p:spPr>
          <a:xfrm>
            <a:off x="5032702" y="4437035"/>
            <a:ext cx="1340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Supervisor</a:t>
            </a:r>
          </a:p>
        </p:txBody>
      </p:sp>
      <p:sp>
        <p:nvSpPr>
          <p:cNvPr id="12" name="Up Arrow 11">
            <a:extLst>
              <a:ext uri="{FF2B5EF4-FFF2-40B4-BE49-F238E27FC236}">
                <a16:creationId xmlns:a16="http://schemas.microsoft.com/office/drawing/2014/main" id="{754B3ADB-8CFF-CC46-8216-C57E93A374B3}"/>
              </a:ext>
            </a:extLst>
          </p:cNvPr>
          <p:cNvSpPr/>
          <p:nvPr/>
        </p:nvSpPr>
        <p:spPr>
          <a:xfrm>
            <a:off x="5474446" y="1880363"/>
            <a:ext cx="457200" cy="117157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 descr="Checklist">
            <a:extLst>
              <a:ext uri="{FF2B5EF4-FFF2-40B4-BE49-F238E27FC236}">
                <a16:creationId xmlns:a16="http://schemas.microsoft.com/office/drawing/2014/main" id="{7C7A3583-3FC5-DB4A-A15C-43E6A8D79AB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097236" y="2003764"/>
            <a:ext cx="1803400" cy="1803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3704210-3C4C-E143-B4B6-5711EA204708}"/>
              </a:ext>
            </a:extLst>
          </p:cNvPr>
          <p:cNvSpPr txBox="1"/>
          <p:nvPr/>
        </p:nvSpPr>
        <p:spPr>
          <a:xfrm>
            <a:off x="9764130" y="2237404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100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AE3C01-CC7C-B745-A044-EB724BF4AFD0}"/>
              </a:ext>
            </a:extLst>
          </p:cNvPr>
          <p:cNvSpPr txBox="1"/>
          <p:nvPr/>
        </p:nvSpPr>
        <p:spPr>
          <a:xfrm>
            <a:off x="9764130" y="2571837"/>
            <a:ext cx="1497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Change 101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7201FA-9364-484A-B7B7-685C73554086}"/>
              </a:ext>
            </a:extLst>
          </p:cNvPr>
          <p:cNvSpPr txBox="1"/>
          <p:nvPr/>
        </p:nvSpPr>
        <p:spPr>
          <a:xfrm>
            <a:off x="9764130" y="2882459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102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C578C1-DC23-0246-9ED3-C50FF06F9140}"/>
              </a:ext>
            </a:extLst>
          </p:cNvPr>
          <p:cNvSpPr txBox="1"/>
          <p:nvPr/>
        </p:nvSpPr>
        <p:spPr>
          <a:xfrm>
            <a:off x="9764130" y="3216892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103</a:t>
            </a:r>
          </a:p>
        </p:txBody>
      </p:sp>
      <p:pic>
        <p:nvPicPr>
          <p:cNvPr id="20" name="Graphic 19" descr="Sad face with no fill">
            <a:extLst>
              <a:ext uri="{FF2B5EF4-FFF2-40B4-BE49-F238E27FC236}">
                <a16:creationId xmlns:a16="http://schemas.microsoft.com/office/drawing/2014/main" id="{4E879D5D-065A-0F46-8F4D-A6AAD2E1B2C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099702" y="1880363"/>
            <a:ext cx="914400" cy="9144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8998505-474F-BF41-B522-EC09568B5A3E}"/>
              </a:ext>
            </a:extLst>
          </p:cNvPr>
          <p:cNvSpPr txBox="1"/>
          <p:nvPr/>
        </p:nvSpPr>
        <p:spPr>
          <a:xfrm>
            <a:off x="6294435" y="2908802"/>
            <a:ext cx="1524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Approve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B13D8F7-601E-6740-BB93-82C436E3393F}"/>
              </a:ext>
            </a:extLst>
          </p:cNvPr>
          <p:cNvSpPr/>
          <p:nvPr/>
        </p:nvSpPr>
        <p:spPr>
          <a:xfrm>
            <a:off x="8597369" y="2606736"/>
            <a:ext cx="330729" cy="2757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Graphic 22" descr="Close">
            <a:extLst>
              <a:ext uri="{FF2B5EF4-FFF2-40B4-BE49-F238E27FC236}">
                <a16:creationId xmlns:a16="http://schemas.microsoft.com/office/drawing/2014/main" id="{86BCAD62-2354-804E-AA44-5D1E2B736F6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84008" y="2606736"/>
            <a:ext cx="334433" cy="334433"/>
          </a:xfrm>
          <a:prstGeom prst="rect">
            <a:avLst/>
          </a:prstGeom>
        </p:spPr>
      </p:pic>
      <p:sp>
        <p:nvSpPr>
          <p:cNvPr id="24" name="Down Arrow 23">
            <a:extLst>
              <a:ext uri="{FF2B5EF4-FFF2-40B4-BE49-F238E27FC236}">
                <a16:creationId xmlns:a16="http://schemas.microsoft.com/office/drawing/2014/main" id="{563999B4-C013-4647-BC7F-5AD90E7E8BAB}"/>
              </a:ext>
            </a:extLst>
          </p:cNvPr>
          <p:cNvSpPr/>
          <p:nvPr/>
        </p:nvSpPr>
        <p:spPr>
          <a:xfrm>
            <a:off x="8668216" y="4020183"/>
            <a:ext cx="661440" cy="7010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Graphic 25" descr="Magnifying glass">
            <a:extLst>
              <a:ext uri="{FF2B5EF4-FFF2-40B4-BE49-F238E27FC236}">
                <a16:creationId xmlns:a16="http://schemas.microsoft.com/office/drawing/2014/main" id="{86C43A34-CE6C-034A-B26B-8091C3D217B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420501" y="5345773"/>
            <a:ext cx="914400" cy="914400"/>
          </a:xfrm>
          <a:prstGeom prst="rect">
            <a:avLst/>
          </a:prstGeom>
        </p:spPr>
      </p:pic>
      <p:pic>
        <p:nvPicPr>
          <p:cNvPr id="28" name="Graphic 27" descr="List RTL">
            <a:extLst>
              <a:ext uri="{FF2B5EF4-FFF2-40B4-BE49-F238E27FC236}">
                <a16:creationId xmlns:a16="http://schemas.microsoft.com/office/drawing/2014/main" id="{7E9F6B7D-8621-0045-9E74-77A8FBF3E32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252974" y="5219306"/>
            <a:ext cx="1647662" cy="1647662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DEB68A77-E749-C74D-98ED-8FAC54B4ED56}"/>
              </a:ext>
            </a:extLst>
          </p:cNvPr>
          <p:cNvSpPr txBox="1"/>
          <p:nvPr/>
        </p:nvSpPr>
        <p:spPr>
          <a:xfrm>
            <a:off x="9713331" y="5379639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Code 101-1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F920F97-D9B9-A148-862C-B7697D32CBDE}"/>
              </a:ext>
            </a:extLst>
          </p:cNvPr>
          <p:cNvSpPr txBox="1"/>
          <p:nvPr/>
        </p:nvSpPr>
        <p:spPr>
          <a:xfrm>
            <a:off x="9713331" y="5714072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Code 101-2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3E5192B-1663-F040-BCD9-CF37D27174FA}"/>
              </a:ext>
            </a:extLst>
          </p:cNvPr>
          <p:cNvSpPr txBox="1"/>
          <p:nvPr/>
        </p:nvSpPr>
        <p:spPr>
          <a:xfrm>
            <a:off x="9713331" y="6024694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Code 101-3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9F3A28F-C83B-6543-BBC8-2AABEE5999E7}"/>
              </a:ext>
            </a:extLst>
          </p:cNvPr>
          <p:cNvSpPr txBox="1"/>
          <p:nvPr/>
        </p:nvSpPr>
        <p:spPr>
          <a:xfrm>
            <a:off x="9713331" y="6359127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Code 101-4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F1A523-0891-1B48-B8FA-8829DCD40794}"/>
              </a:ext>
            </a:extLst>
          </p:cNvPr>
          <p:cNvSpPr txBox="1"/>
          <p:nvPr/>
        </p:nvSpPr>
        <p:spPr>
          <a:xfrm>
            <a:off x="9325502" y="4757641"/>
            <a:ext cx="216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CHANGE 101</a:t>
            </a:r>
          </a:p>
        </p:txBody>
      </p:sp>
    </p:spTree>
    <p:extLst>
      <p:ext uri="{BB962C8B-B14F-4D97-AF65-F5344CB8AC3E}">
        <p14:creationId xmlns:p14="http://schemas.microsoft.com/office/powerpoint/2010/main" val="187557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27629-3BBC-F841-81BA-5EA16D7E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30024-2521-2042-BC73-647235B70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Usually if </a:t>
            </a:r>
            <a:r>
              <a:rPr lang="en-US" sz="3200" b="1" dirty="0"/>
              <a:t>compliance testing pass</a:t>
            </a:r>
            <a:r>
              <a:rPr lang="en-US" sz="3200" dirty="0"/>
              <a:t>, we don’t have to do substantive testing. However …</a:t>
            </a:r>
          </a:p>
        </p:txBody>
      </p:sp>
    </p:spTree>
    <p:extLst>
      <p:ext uri="{BB962C8B-B14F-4D97-AF65-F5344CB8AC3E}">
        <p14:creationId xmlns:p14="http://schemas.microsoft.com/office/powerpoint/2010/main" val="1110001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8FA9F-3664-9449-84B5-7215B0C9C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the company has weak or no internal controls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BB4406-1B71-D04A-A701-53E09D46EDA4}"/>
              </a:ext>
            </a:extLst>
          </p:cNvPr>
          <p:cNvSpPr/>
          <p:nvPr/>
        </p:nvSpPr>
        <p:spPr>
          <a:xfrm>
            <a:off x="5500687" y="1514475"/>
            <a:ext cx="1828801" cy="971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Compliance</a:t>
            </a:r>
          </a:p>
          <a:p>
            <a:pPr algn="ctr"/>
            <a:r>
              <a:rPr lang="en-US" dirty="0"/>
              <a:t>Testing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6623F5-DD0B-2349-992A-4AA800E6AC6E}"/>
              </a:ext>
            </a:extLst>
          </p:cNvPr>
          <p:cNvSpPr/>
          <p:nvPr/>
        </p:nvSpPr>
        <p:spPr>
          <a:xfrm>
            <a:off x="8450503" y="1514475"/>
            <a:ext cx="1828801" cy="971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Substantive </a:t>
            </a:r>
          </a:p>
          <a:p>
            <a:pPr algn="ctr"/>
            <a:r>
              <a:rPr lang="en-US" dirty="0"/>
              <a:t>Testing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E6F31-6899-BD40-BFA4-06F5D23E4B02}"/>
              </a:ext>
            </a:extLst>
          </p:cNvPr>
          <p:cNvSpPr txBox="1"/>
          <p:nvPr/>
        </p:nvSpPr>
        <p:spPr>
          <a:xfrm>
            <a:off x="6062137" y="2686050"/>
            <a:ext cx="705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B2888C-6CCC-0349-86F7-C96DD619B0CC}"/>
              </a:ext>
            </a:extLst>
          </p:cNvPr>
          <p:cNvSpPr txBox="1"/>
          <p:nvPr/>
        </p:nvSpPr>
        <p:spPr>
          <a:xfrm>
            <a:off x="8442563" y="2686050"/>
            <a:ext cx="195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STILL REQUIRED</a:t>
            </a:r>
          </a:p>
        </p:txBody>
      </p:sp>
    </p:spTree>
    <p:extLst>
      <p:ext uri="{BB962C8B-B14F-4D97-AF65-F5344CB8AC3E}">
        <p14:creationId xmlns:p14="http://schemas.microsoft.com/office/powerpoint/2010/main" val="429259990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2249</TotalTime>
  <Words>160</Words>
  <Application>Microsoft Macintosh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 Light</vt:lpstr>
      <vt:lpstr>Rockwell</vt:lpstr>
      <vt:lpstr>Wingdings</vt:lpstr>
      <vt:lpstr>Atlas</vt:lpstr>
      <vt:lpstr>Compliance  &amp; Substantive Testing</vt:lpstr>
      <vt:lpstr>What is compliance testing ?</vt:lpstr>
      <vt:lpstr>Example Of IT Compliance</vt:lpstr>
      <vt:lpstr>Classical case </vt:lpstr>
      <vt:lpstr>Change Management in New Policy</vt:lpstr>
      <vt:lpstr>Change Management in New Policy</vt:lpstr>
      <vt:lpstr>Substantive  Testing</vt:lpstr>
      <vt:lpstr>Normal Situation</vt:lpstr>
      <vt:lpstr>What if the company has weak or no internal controls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Compliance  &amp; Substantive Testing</dc:title>
  <dc:creator>Microsoft Office User</dc:creator>
  <cp:lastModifiedBy>Microsoft Office User</cp:lastModifiedBy>
  <cp:revision>4</cp:revision>
  <dcterms:created xsi:type="dcterms:W3CDTF">2021-11-05T11:49:25Z</dcterms:created>
  <dcterms:modified xsi:type="dcterms:W3CDTF">2021-11-07T01:18:56Z</dcterms:modified>
</cp:coreProperties>
</file>